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38" r:id="rId3"/>
    <p:sldId id="260" r:id="rId4"/>
    <p:sldId id="262" r:id="rId5"/>
    <p:sldId id="263" r:id="rId6"/>
    <p:sldId id="264" r:id="rId7"/>
    <p:sldId id="266" r:id="rId8"/>
    <p:sldId id="267" r:id="rId9"/>
    <p:sldId id="269" r:id="rId10"/>
    <p:sldId id="270" r:id="rId11"/>
    <p:sldId id="273" r:id="rId12"/>
    <p:sldId id="274" r:id="rId13"/>
    <p:sldId id="276" r:id="rId14"/>
    <p:sldId id="278" r:id="rId15"/>
    <p:sldId id="279" r:id="rId16"/>
    <p:sldId id="456" r:id="rId17"/>
    <p:sldId id="280" r:id="rId18"/>
    <p:sldId id="281" r:id="rId19"/>
    <p:sldId id="282" r:id="rId20"/>
    <p:sldId id="440" r:id="rId21"/>
    <p:sldId id="283" r:id="rId22"/>
    <p:sldId id="285" r:id="rId23"/>
    <p:sldId id="445" r:id="rId24"/>
    <p:sldId id="286" r:id="rId25"/>
    <p:sldId id="454" r:id="rId26"/>
    <p:sldId id="298" r:id="rId27"/>
    <p:sldId id="299" r:id="rId28"/>
    <p:sldId id="300" r:id="rId29"/>
    <p:sldId id="457" r:id="rId30"/>
    <p:sldId id="303" r:id="rId31"/>
    <p:sldId id="458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660"/>
  </p:normalViewPr>
  <p:slideViewPr>
    <p:cSldViewPr>
      <p:cViewPr varScale="1">
        <p:scale>
          <a:sx n="98" d="100"/>
          <a:sy n="98" d="100"/>
        </p:scale>
        <p:origin x="112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96618"/>
            <a:ext cx="9144000" cy="4347210"/>
          </a:xfrm>
          <a:custGeom>
            <a:avLst/>
            <a:gdLst/>
            <a:ahLst/>
            <a:cxnLst/>
            <a:rect l="l" t="t" r="r" b="b"/>
            <a:pathLst>
              <a:path w="9144000" h="4347210">
                <a:moveTo>
                  <a:pt x="0" y="4346871"/>
                </a:moveTo>
                <a:lnTo>
                  <a:pt x="9143982" y="4346871"/>
                </a:lnTo>
                <a:lnTo>
                  <a:pt x="9143982" y="0"/>
                </a:lnTo>
                <a:lnTo>
                  <a:pt x="0" y="0"/>
                </a:lnTo>
                <a:lnTo>
                  <a:pt x="0" y="4346871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37098"/>
            <a:ext cx="9144000" cy="2540"/>
          </a:xfrm>
          <a:custGeom>
            <a:avLst/>
            <a:gdLst/>
            <a:ahLst/>
            <a:cxnLst/>
            <a:rect l="l" t="t" r="r" b="b"/>
            <a:pathLst>
              <a:path w="9144000" h="2540">
                <a:moveTo>
                  <a:pt x="0" y="2369"/>
                </a:moveTo>
                <a:lnTo>
                  <a:pt x="9143982" y="2369"/>
                </a:lnTo>
                <a:lnTo>
                  <a:pt x="9143982" y="0"/>
                </a:lnTo>
                <a:lnTo>
                  <a:pt x="0" y="0"/>
                </a:lnTo>
                <a:lnTo>
                  <a:pt x="0" y="2369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39468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0" y="0"/>
                </a:moveTo>
                <a:lnTo>
                  <a:pt x="9143981" y="0"/>
                </a:lnTo>
                <a:lnTo>
                  <a:pt x="9143981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56320" y="759073"/>
            <a:ext cx="6887661" cy="4362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623" y="178239"/>
            <a:ext cx="8378752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00242" y="2751783"/>
            <a:ext cx="794351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65287" y="1264028"/>
            <a:ext cx="3317875" cy="278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154CC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3924" y="0"/>
            <a:ext cx="877613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1099297"/>
                </a:moveTo>
                <a:lnTo>
                  <a:pt x="9143981" y="1099297"/>
                </a:lnTo>
                <a:lnTo>
                  <a:pt x="9143981" y="0"/>
                </a:lnTo>
                <a:lnTo>
                  <a:pt x="0" y="0"/>
                </a:lnTo>
                <a:lnTo>
                  <a:pt x="0" y="1099297"/>
                </a:lnTo>
                <a:close/>
              </a:path>
            </a:pathLst>
          </a:custGeom>
          <a:solidFill>
            <a:srgbClr val="2387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99297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0" y="0"/>
                </a:moveTo>
                <a:lnTo>
                  <a:pt x="9143981" y="0"/>
                </a:lnTo>
                <a:lnTo>
                  <a:pt x="9143981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038834" y="43262"/>
            <a:ext cx="1063397" cy="1063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9405" y="1547531"/>
            <a:ext cx="6885189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7674" y="2187595"/>
            <a:ext cx="3923665" cy="272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525520"/>
            <a:chOff x="0" y="0"/>
            <a:chExt cx="9144000" cy="35255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3468370"/>
            </a:xfrm>
            <a:custGeom>
              <a:avLst/>
              <a:gdLst/>
              <a:ahLst/>
              <a:cxnLst/>
              <a:rect l="l" t="t" r="r" b="b"/>
              <a:pathLst>
                <a:path w="9144000" h="3468370">
                  <a:moveTo>
                    <a:pt x="0" y="3468018"/>
                  </a:moveTo>
                  <a:lnTo>
                    <a:pt x="9143981" y="3468018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3468018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468018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8823" y="2286201"/>
            <a:ext cx="50533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3" y="3684802"/>
            <a:ext cx="2583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An</a:t>
            </a:r>
            <a:r>
              <a:rPr sz="3000" spc="-100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2387DB"/>
                </a:solidFill>
                <a:latin typeface="Arial"/>
                <a:cs typeface="Arial"/>
              </a:rPr>
              <a:t>Introduction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6236" y="2199695"/>
            <a:ext cx="2041995" cy="204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53641" y="4833385"/>
            <a:ext cx="18103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Kubernetes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6473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Who </a:t>
            </a:r>
            <a:r>
              <a:rPr sz="3600" dirty="0"/>
              <a:t>“Manages”</a:t>
            </a:r>
            <a:r>
              <a:rPr sz="3600" spc="-90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57346" y="3089776"/>
            <a:ext cx="741680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1009" marR="5080" indent="-448945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The CNCF is </a:t>
            </a:r>
            <a:r>
              <a:rPr sz="2400" dirty="0">
                <a:latin typeface="Arial"/>
                <a:cs typeface="Arial"/>
              </a:rPr>
              <a:t>a child </a:t>
            </a:r>
            <a:r>
              <a:rPr sz="2400" spc="-5" dirty="0">
                <a:latin typeface="Arial"/>
                <a:cs typeface="Arial"/>
              </a:rPr>
              <a:t>entity of the Linux Foundation and  operates as </a:t>
            </a:r>
            <a:r>
              <a:rPr sz="2400" dirty="0">
                <a:latin typeface="Arial"/>
                <a:cs typeface="Arial"/>
              </a:rPr>
              <a:t>a vendor </a:t>
            </a:r>
            <a:r>
              <a:rPr sz="2400" spc="-5" dirty="0">
                <a:latin typeface="Arial"/>
                <a:cs typeface="Arial"/>
              </a:rPr>
              <a:t>neutral governance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group.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1084" y="1597371"/>
            <a:ext cx="5921813" cy="940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1440180">
              <a:lnSpc>
                <a:spcPts val="8620"/>
              </a:lnSpc>
              <a:spcBef>
                <a:spcPts val="400"/>
              </a:spcBef>
            </a:pPr>
            <a:r>
              <a:rPr dirty="0"/>
              <a:t>A </a:t>
            </a:r>
            <a:r>
              <a:rPr spc="-5" dirty="0"/>
              <a:t>Couple  Key</a:t>
            </a:r>
            <a:r>
              <a:rPr spc="-105" dirty="0"/>
              <a:t> </a:t>
            </a:r>
            <a:r>
              <a:rPr spc="-5" dirty="0"/>
              <a:t>Concepts...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14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257932"/>
            <a:ext cx="5160010" cy="334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Atomic unit </a:t>
            </a:r>
            <a:r>
              <a:rPr sz="3000" spc="-5" dirty="0">
                <a:latin typeface="Arial"/>
                <a:cs typeface="Arial"/>
              </a:rPr>
              <a:t>or </a:t>
            </a:r>
            <a:r>
              <a:rPr sz="3000" dirty="0">
                <a:latin typeface="Arial"/>
                <a:cs typeface="Arial"/>
              </a:rPr>
              <a:t>smallest  </a:t>
            </a:r>
            <a:r>
              <a:rPr sz="3000" spc="-5" dirty="0">
                <a:latin typeface="Arial"/>
                <a:cs typeface="Arial"/>
              </a:rPr>
              <a:t>“</a:t>
            </a:r>
            <a:r>
              <a:rPr sz="3000" i="1" spc="-5" dirty="0">
                <a:latin typeface="Arial"/>
                <a:cs typeface="Arial"/>
              </a:rPr>
              <a:t>unit of work</a:t>
            </a:r>
            <a:r>
              <a:rPr sz="3000" spc="-5" dirty="0">
                <a:latin typeface="Arial"/>
                <a:cs typeface="Arial"/>
              </a:rPr>
              <a:t>”of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Kubernetes.</a:t>
            </a:r>
            <a:endParaRPr sz="3000">
              <a:latin typeface="Arial"/>
              <a:cs typeface="Arial"/>
            </a:endParaRPr>
          </a:p>
          <a:p>
            <a:pPr marL="471170" marR="130175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Pods </a:t>
            </a:r>
            <a:r>
              <a:rPr sz="3000" spc="-5" dirty="0">
                <a:latin typeface="Arial"/>
                <a:cs typeface="Arial"/>
              </a:rPr>
              <a:t>are </a:t>
            </a:r>
            <a:r>
              <a:rPr sz="3000" b="1" spc="-5" dirty="0">
                <a:latin typeface="Arial"/>
                <a:cs typeface="Arial"/>
              </a:rPr>
              <a:t>one or </a:t>
            </a:r>
            <a:r>
              <a:rPr sz="3000" b="1" dirty="0">
                <a:latin typeface="Arial"/>
                <a:cs typeface="Arial"/>
              </a:rPr>
              <a:t>MORE  </a:t>
            </a:r>
            <a:r>
              <a:rPr sz="3000" b="1" spc="-5" dirty="0">
                <a:latin typeface="Arial"/>
                <a:cs typeface="Arial"/>
              </a:rPr>
              <a:t>containers </a:t>
            </a:r>
            <a:r>
              <a:rPr sz="3000" spc="-5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share  volumes, a </a:t>
            </a:r>
            <a:r>
              <a:rPr sz="3000" spc="-5" dirty="0">
                <a:latin typeface="Arial"/>
                <a:cs typeface="Arial"/>
              </a:rPr>
              <a:t>network  namespace, and are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part  of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b="1" spc="-5" dirty="0">
                <a:latin typeface="Arial"/>
                <a:cs typeface="Arial"/>
              </a:rPr>
              <a:t>single</a:t>
            </a:r>
            <a:r>
              <a:rPr sz="3000" b="1" spc="-2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context</a:t>
            </a:r>
            <a:r>
              <a:rPr sz="3000" spc="-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587" y="1219672"/>
            <a:ext cx="2903469" cy="368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190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Services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345716" y="1139022"/>
            <a:ext cx="4673090" cy="3953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723" y="1260980"/>
            <a:ext cx="4751705" cy="236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Unified method of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accessing</a:t>
            </a:r>
            <a:endParaRPr sz="2400">
              <a:latin typeface="Arial"/>
              <a:cs typeface="Arial"/>
            </a:endParaRPr>
          </a:p>
          <a:p>
            <a:pPr marL="42481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the exposed workloads 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219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latin typeface="Arial"/>
                <a:cs typeface="Arial"/>
              </a:rPr>
              <a:t>Durable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resource</a:t>
            </a:r>
            <a:endParaRPr sz="2400">
              <a:latin typeface="Arial"/>
              <a:cs typeface="Arial"/>
            </a:endParaRPr>
          </a:p>
          <a:p>
            <a:pPr marL="882015" lvl="1" indent="-413384">
              <a:lnSpc>
                <a:spcPts val="2865"/>
              </a:lnSpc>
              <a:spcBef>
                <a:spcPts val="1020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 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>
              <a:latin typeface="Arial"/>
              <a:cs typeface="Arial"/>
            </a:endParaRPr>
          </a:p>
          <a:p>
            <a:pPr marL="882015" marR="1320800" lvl="1" indent="-412750">
              <a:lnSpc>
                <a:spcPts val="2850"/>
              </a:lnSpc>
              <a:spcBef>
                <a:spcPts val="105"/>
              </a:spcBef>
              <a:buChar char="○"/>
              <a:tabLst>
                <a:tab pos="882015" algn="l"/>
                <a:tab pos="882650" algn="l"/>
              </a:tabLst>
            </a:pPr>
            <a:r>
              <a:rPr sz="2400" dirty="0">
                <a:latin typeface="Arial"/>
                <a:cs typeface="Arial"/>
              </a:rPr>
              <a:t>static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namespaced  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102" y="1547531"/>
            <a:ext cx="5410200" cy="22180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672465" marR="5080" indent="-660400">
              <a:lnSpc>
                <a:spcPts val="8620"/>
              </a:lnSpc>
              <a:spcBef>
                <a:spcPts val="400"/>
              </a:spcBef>
            </a:pPr>
            <a:r>
              <a:rPr spc="-5" dirty="0"/>
              <a:t>Architecture  </a:t>
            </a: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11455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2379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6DB5D-2BA0-4CC3-B8D5-D5EC31D3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69" y="95250"/>
            <a:ext cx="66094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D2A15-9088-451E-B326-602FBAA0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6248400" cy="3201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85142-3CF9-4CC6-ACBB-8B1078AB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36106"/>
            <a:ext cx="6311069" cy="20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786" y="1737535"/>
            <a:ext cx="299148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01600" marR="5080" indent="-89535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3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Plane 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911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Control </a:t>
            </a:r>
            <a:r>
              <a:rPr sz="3600" spc="-10" dirty="0"/>
              <a:t>Plane</a:t>
            </a:r>
            <a:r>
              <a:rPr sz="3600" spc="-95" dirty="0"/>
              <a:t> </a:t>
            </a:r>
            <a:r>
              <a:rPr sz="3600" spc="-5" dirty="0"/>
              <a:t>Components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666077"/>
            <a:ext cx="46348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kube-apiserver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etcd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kube-controller-manager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kube-scheduler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0187" y="1200147"/>
            <a:ext cx="2556594" cy="3803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27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kube-apiserver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86700" cy="31915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800100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forward facing REST interface into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dirty="0">
                <a:latin typeface="Arial"/>
                <a:cs typeface="Arial"/>
              </a:rPr>
              <a:t>kubernetes control </a:t>
            </a:r>
            <a:r>
              <a:rPr sz="2400" spc="-5" dirty="0">
                <a:latin typeface="Arial"/>
                <a:cs typeface="Arial"/>
              </a:rPr>
              <a:t>plane and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  <a:p>
            <a:pPr marL="424815" marR="139382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clients </a:t>
            </a:r>
            <a:r>
              <a:rPr sz="2400" spc="-5" dirty="0">
                <a:latin typeface="Arial"/>
                <a:cs typeface="Arial"/>
              </a:rPr>
              <a:t>and other applications interact with  </a:t>
            </a:r>
            <a:r>
              <a:rPr sz="2400" dirty="0">
                <a:latin typeface="Arial"/>
                <a:cs typeface="Arial"/>
              </a:rPr>
              <a:t>kubernetes </a:t>
            </a:r>
            <a:r>
              <a:rPr sz="2400" b="1" spc="-5" dirty="0">
                <a:latin typeface="Arial"/>
                <a:cs typeface="Arial"/>
              </a:rPr>
              <a:t>strictly </a:t>
            </a:r>
            <a:r>
              <a:rPr sz="2400" spc="-5" dirty="0">
                <a:latin typeface="Arial"/>
                <a:cs typeface="Arial"/>
              </a:rPr>
              <a:t>through the API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Acts as the gatekeeper to 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by handling  authentication and authorization, </a:t>
            </a:r>
            <a:r>
              <a:rPr sz="2400" dirty="0">
                <a:latin typeface="Arial"/>
                <a:cs typeface="Arial"/>
              </a:rPr>
              <a:t>request validation,  mutation, </a:t>
            </a:r>
            <a:r>
              <a:rPr sz="2400" spc="-5" dirty="0">
                <a:latin typeface="Arial"/>
                <a:cs typeface="Arial"/>
              </a:rPr>
              <a:t>and admission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in addition to being the  front-end to the backing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4989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dirty="0"/>
              <a:t>Pre-Requisites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2" y="1264790"/>
            <a:ext cx="7546977" cy="2261132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lang="en-IN" sz="2400" spc="-5" dirty="0" err="1">
                <a:solidFill>
                  <a:prstClr val="black"/>
                </a:solidFill>
                <a:latin typeface="Arial"/>
                <a:cs typeface="Arial"/>
              </a:rPr>
              <a:t>Docker</a:t>
            </a:r>
            <a:endParaRPr lang="en-IN" sz="2400" spc="-5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YAML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Virtual Box to Setting up Lab environment,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AWS 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solidFill>
                  <a:prstClr val="black"/>
                </a:solidFill>
                <a:latin typeface="Arial"/>
                <a:cs typeface="Arial"/>
              </a:rPr>
              <a:t>Linux  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757517"/>
            <a:ext cx="1270472" cy="13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0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228600" y="196346"/>
            <a:ext cx="3277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kern="0" spc="-5"/>
              <a:t>kube-apiserver</a:t>
            </a:r>
            <a:endParaRPr lang="en-IN" sz="36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CD482-98D9-4543-B5E1-32A8E649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04950"/>
            <a:ext cx="1962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965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etcd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207640"/>
            <a:ext cx="7945120" cy="3108543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etcd acts as the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datastore.</a:t>
            </a:r>
            <a:endParaRPr sz="2400" dirty="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Purpose in </a:t>
            </a:r>
            <a:r>
              <a:rPr sz="2400" dirty="0">
                <a:latin typeface="Arial"/>
                <a:cs typeface="Arial"/>
              </a:rPr>
              <a:t>relation </a:t>
            </a:r>
            <a:r>
              <a:rPr sz="2400" spc="-5" dirty="0">
                <a:latin typeface="Arial"/>
                <a:cs typeface="Arial"/>
              </a:rPr>
              <a:t>to Kubernetes is to provide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strong,  consistent </a:t>
            </a:r>
            <a:r>
              <a:rPr sz="2400" spc="-5" dirty="0">
                <a:latin typeface="Arial"/>
                <a:cs typeface="Arial"/>
              </a:rPr>
              <a:t>and highly available </a:t>
            </a:r>
            <a:r>
              <a:rPr sz="2400" dirty="0">
                <a:latin typeface="Arial"/>
                <a:cs typeface="Arial"/>
              </a:rPr>
              <a:t>key-value store </a:t>
            </a:r>
            <a:r>
              <a:rPr sz="2400" spc="-5" dirty="0">
                <a:latin typeface="Arial"/>
                <a:cs typeface="Arial"/>
              </a:rPr>
              <a:t>for  persisting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state.</a:t>
            </a: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Stores objects and </a:t>
            </a:r>
            <a:r>
              <a:rPr sz="2400" dirty="0">
                <a:latin typeface="Arial"/>
                <a:cs typeface="Arial"/>
              </a:rPr>
              <a:t>config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</a:t>
            </a:r>
            <a:endParaRPr lang="en-IN" sz="2400" spc="-5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IN" sz="2400" spc="-5" dirty="0">
                <a:latin typeface="Arial"/>
                <a:cs typeface="Arial"/>
              </a:rPr>
              <a:t>If you setup cluster via </a:t>
            </a:r>
            <a:r>
              <a:rPr lang="en-IN" sz="2400" spc="-5" dirty="0" err="1">
                <a:latin typeface="Arial"/>
                <a:cs typeface="Arial"/>
              </a:rPr>
              <a:t>kubeadm</a:t>
            </a:r>
            <a:r>
              <a:rPr lang="en-IN" sz="2400" spc="-5" dirty="0">
                <a:latin typeface="Arial"/>
                <a:cs typeface="Arial"/>
              </a:rPr>
              <a:t> , than </a:t>
            </a:r>
            <a:r>
              <a:rPr lang="en-IN" sz="2400" spc="-5" dirty="0" err="1">
                <a:latin typeface="Arial"/>
                <a:cs typeface="Arial"/>
              </a:rPr>
              <a:t>kubeadm</a:t>
            </a:r>
            <a:r>
              <a:rPr lang="en-IN" sz="2400" spc="-5" dirty="0">
                <a:latin typeface="Arial"/>
                <a:cs typeface="Arial"/>
              </a:rPr>
              <a:t> will set a </a:t>
            </a:r>
            <a:r>
              <a:rPr lang="en-IN" sz="2400" spc="-5" dirty="0" err="1">
                <a:latin typeface="Arial"/>
                <a:cs typeface="Arial"/>
              </a:rPr>
              <a:t>etcd</a:t>
            </a:r>
            <a:r>
              <a:rPr lang="en-IN" sz="2400" spc="-5" dirty="0">
                <a:latin typeface="Arial"/>
                <a:cs typeface="Arial"/>
              </a:rPr>
              <a:t> in pod in </a:t>
            </a:r>
            <a:r>
              <a:rPr lang="en-IN" sz="2400" spc="-5" dirty="0" err="1">
                <a:latin typeface="Arial"/>
                <a:cs typeface="Arial"/>
              </a:rPr>
              <a:t>kube</a:t>
            </a:r>
            <a:r>
              <a:rPr lang="en-IN" sz="2400" spc="-5" dirty="0">
                <a:latin typeface="Arial"/>
                <a:cs typeface="Arial"/>
              </a:rPr>
              <a:t>-system namespace.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0" y="4207277"/>
            <a:ext cx="2621394" cy="936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41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kube-controller-manager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45730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latin typeface="Arial"/>
                <a:cs typeface="Arial"/>
              </a:rPr>
              <a:t>Serves </a:t>
            </a:r>
            <a:r>
              <a:rPr sz="3000" spc="-5" dirty="0">
                <a:latin typeface="Arial"/>
                <a:cs typeface="Arial"/>
              </a:rPr>
              <a:t>as the primary daemon that  </a:t>
            </a:r>
            <a:r>
              <a:rPr sz="3000" dirty="0">
                <a:latin typeface="Arial"/>
                <a:cs typeface="Arial"/>
              </a:rPr>
              <a:t>manages </a:t>
            </a:r>
            <a:r>
              <a:rPr sz="3000" spc="-5" dirty="0">
                <a:latin typeface="Arial"/>
                <a:cs typeface="Arial"/>
              </a:rPr>
              <a:t>all </a:t>
            </a:r>
            <a:r>
              <a:rPr sz="3000" dirty="0">
                <a:latin typeface="Arial"/>
                <a:cs typeface="Arial"/>
              </a:rPr>
              <a:t>core component control</a:t>
            </a:r>
            <a:r>
              <a:rPr sz="3000" spc="-114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loops.</a:t>
            </a:r>
            <a:endParaRPr sz="3000" dirty="0">
              <a:latin typeface="Arial"/>
              <a:cs typeface="Arial"/>
            </a:endParaRPr>
          </a:p>
          <a:p>
            <a:pPr marL="471170" marR="1155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latin typeface="Arial"/>
                <a:cs typeface="Arial"/>
              </a:rPr>
              <a:t>Monitors </a:t>
            </a: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cluster state via </a:t>
            </a:r>
            <a:r>
              <a:rPr sz="3000" spc="-5" dirty="0">
                <a:latin typeface="Arial"/>
                <a:cs typeface="Arial"/>
              </a:rPr>
              <a:t>the</a:t>
            </a:r>
            <a:r>
              <a:rPr sz="3000" spc="-12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apiserver  and </a:t>
            </a:r>
            <a:r>
              <a:rPr sz="3000" b="1" spc="-5" dirty="0">
                <a:latin typeface="Arial"/>
                <a:cs typeface="Arial"/>
              </a:rPr>
              <a:t>steers </a:t>
            </a:r>
            <a:r>
              <a:rPr sz="3000" b="1" dirty="0">
                <a:latin typeface="Arial"/>
                <a:cs typeface="Arial"/>
              </a:rPr>
              <a:t>the </a:t>
            </a:r>
            <a:r>
              <a:rPr sz="3000" b="1" spc="-5" dirty="0">
                <a:latin typeface="Arial"/>
                <a:cs typeface="Arial"/>
              </a:rPr>
              <a:t>cluster </a:t>
            </a:r>
            <a:r>
              <a:rPr sz="3000" b="1" dirty="0">
                <a:latin typeface="Arial"/>
                <a:cs typeface="Arial"/>
              </a:rPr>
              <a:t>towards the  </a:t>
            </a:r>
            <a:r>
              <a:rPr sz="3000" b="1" spc="-5" dirty="0">
                <a:latin typeface="Arial"/>
                <a:cs typeface="Arial"/>
              </a:rPr>
              <a:t>desired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state</a:t>
            </a:r>
            <a:r>
              <a:rPr sz="3000" dirty="0">
                <a:latin typeface="Arial"/>
                <a:cs typeface="Arial"/>
              </a:rPr>
              <a:t>.</a:t>
            </a:r>
            <a:endParaRPr lang="en-IN" sz="3000" dirty="0">
              <a:latin typeface="Arial"/>
              <a:cs typeface="Arial"/>
            </a:endParaRPr>
          </a:p>
          <a:p>
            <a:pPr marL="471170" marR="115570" indent="-459105">
              <a:lnSpc>
                <a:spcPct val="100000"/>
              </a:lnSpc>
              <a:spcBef>
                <a:spcPts val="975"/>
              </a:spcBef>
              <a:buChar char="●"/>
              <a:tabLst>
                <a:tab pos="471170" algn="l"/>
                <a:tab pos="471805" algn="l"/>
              </a:tabLst>
            </a:pPr>
            <a:r>
              <a:rPr lang="en-IN" sz="3000" dirty="0">
                <a:latin typeface="Arial"/>
                <a:cs typeface="Arial"/>
              </a:rPr>
              <a:t>Node and Replication Controller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1381"/>
            <a:ext cx="5743575" cy="45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kube-scheduler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65109" cy="325473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2227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25" dirty="0">
                <a:latin typeface="Arial"/>
                <a:cs typeface="Arial"/>
              </a:rPr>
              <a:t>Verbose </a:t>
            </a:r>
            <a:r>
              <a:rPr sz="2400" spc="-5" dirty="0">
                <a:latin typeface="Arial"/>
                <a:cs typeface="Arial"/>
              </a:rPr>
              <a:t>policy-rich engine that evaluates workload  </a:t>
            </a:r>
            <a:r>
              <a:rPr sz="2400" dirty="0">
                <a:latin typeface="Arial"/>
                <a:cs typeface="Arial"/>
              </a:rPr>
              <a:t>requirements </a:t>
            </a:r>
            <a:r>
              <a:rPr sz="2400" spc="-5" dirty="0">
                <a:latin typeface="Arial"/>
                <a:cs typeface="Arial"/>
              </a:rPr>
              <a:t>and attempts to place it on </a:t>
            </a:r>
            <a:r>
              <a:rPr sz="2400" dirty="0">
                <a:latin typeface="Arial"/>
                <a:cs typeface="Arial"/>
              </a:rPr>
              <a:t>a matching  resource.</a:t>
            </a: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IN" sz="2400" dirty="0">
                <a:latin typeface="Arial"/>
                <a:cs typeface="Arial"/>
              </a:rPr>
              <a:t>S</a:t>
            </a:r>
            <a:r>
              <a:rPr sz="2400" dirty="0" err="1">
                <a:latin typeface="Arial"/>
                <a:cs typeface="Arial"/>
              </a:rPr>
              <a:t>cheduler</a:t>
            </a:r>
            <a:r>
              <a:rPr lang="en-IN" sz="2400" dirty="0">
                <a:latin typeface="Arial"/>
                <a:cs typeface="Arial"/>
              </a:rPr>
              <a:t> only</a:t>
            </a:r>
            <a:r>
              <a:rPr lang="en-IN" sz="2400" spc="-5" dirty="0">
                <a:latin typeface="Arial"/>
                <a:cs typeface="Arial"/>
              </a:rPr>
              <a:t> decides where pod will be deployed, than </a:t>
            </a:r>
            <a:r>
              <a:rPr lang="en-IN" sz="2400" spc="-5" dirty="0" err="1">
                <a:latin typeface="Arial"/>
                <a:cs typeface="Arial"/>
              </a:rPr>
              <a:t>kubelet</a:t>
            </a:r>
            <a:r>
              <a:rPr lang="en-IN" sz="2400" spc="-5" dirty="0">
                <a:latin typeface="Arial"/>
                <a:cs typeface="Arial"/>
              </a:rPr>
              <a:t> creates pod </a:t>
            </a:r>
            <a:endParaRPr sz="2400" dirty="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latin typeface="Arial"/>
                <a:cs typeface="Arial"/>
              </a:rPr>
              <a:t>Workload </a:t>
            </a:r>
            <a:r>
              <a:rPr sz="2400" spc="-5" dirty="0">
                <a:latin typeface="Arial"/>
                <a:cs typeface="Arial"/>
              </a:rPr>
              <a:t>Requirements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include: general hardware  </a:t>
            </a:r>
            <a:r>
              <a:rPr sz="2400" dirty="0">
                <a:latin typeface="Arial"/>
                <a:cs typeface="Arial"/>
              </a:rPr>
              <a:t>requirements, </a:t>
            </a:r>
            <a:r>
              <a:rPr sz="2400" spc="-20" dirty="0">
                <a:latin typeface="Arial"/>
                <a:cs typeface="Arial"/>
              </a:rPr>
              <a:t>affinity/anti-affinity, </a:t>
            </a:r>
            <a:r>
              <a:rPr sz="2400" spc="-5" dirty="0">
                <a:latin typeface="Arial"/>
                <a:cs typeface="Arial"/>
              </a:rPr>
              <a:t>labels, and other  </a:t>
            </a:r>
            <a:r>
              <a:rPr sz="2400" dirty="0">
                <a:latin typeface="Arial"/>
                <a:cs typeface="Arial"/>
              </a:rPr>
              <a:t>various custom resource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requirements.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5AA5E-72C6-4CE8-9D86-FD296335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" y="1256555"/>
            <a:ext cx="9144000" cy="3886945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70370CB-2D8B-4069-9EB8-E9E4CC1C8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2703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 err="1"/>
              <a:t>kube-</a:t>
            </a:r>
            <a:r>
              <a:rPr lang="en-US" sz="3600" spc="-5" dirty="0" err="1"/>
              <a:t>dns</a:t>
            </a:r>
            <a:r>
              <a:rPr lang="en-US" sz="3600" spc="-5" dirty="0"/>
              <a:t>/proxy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53729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1"/>
                  </a:moveTo>
                  <a:lnTo>
                    <a:pt x="9139707" y="4355791"/>
                  </a:lnTo>
                  <a:lnTo>
                    <a:pt x="9139707" y="0"/>
                  </a:lnTo>
                  <a:lnTo>
                    <a:pt x="0" y="0"/>
                  </a:lnTo>
                  <a:lnTo>
                    <a:pt x="0" y="4355791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55791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0595" y="0"/>
              <a:ext cx="6883386" cy="4362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4461040"/>
            <a:ext cx="448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2387DB"/>
                </a:solidFill>
                <a:latin typeface="Arial"/>
                <a:cs typeface="Arial"/>
              </a:rPr>
              <a:t>Architecture</a:t>
            </a:r>
            <a:r>
              <a:rPr sz="3600" spc="-95" dirty="0">
                <a:solidFill>
                  <a:srgbClr val="2387DB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387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6110" y="2013759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Networking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5154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Kubernetes</a:t>
            </a:r>
            <a:r>
              <a:rPr sz="3600" spc="-90" dirty="0"/>
              <a:t> </a:t>
            </a:r>
            <a:r>
              <a:rPr sz="3600" spc="-5" dirty="0"/>
              <a:t>Networking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28698" y="1415415"/>
            <a:ext cx="7169784" cy="27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Pod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 dirty="0">
              <a:latin typeface="Arial"/>
              <a:cs typeface="Arial"/>
            </a:endParaRPr>
          </a:p>
          <a:p>
            <a:pPr marL="928369" marR="51435" lvl="1" indent="-412750">
              <a:lnSpc>
                <a:spcPts val="2850"/>
              </a:lnSpc>
              <a:spcBef>
                <a:spcPts val="14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network used for pod-to-pod  </a:t>
            </a:r>
            <a:r>
              <a:rPr sz="2400" dirty="0">
                <a:latin typeface="Arial"/>
                <a:cs typeface="Arial"/>
              </a:rPr>
              <a:t>communication managed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CNI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(Container  </a:t>
            </a:r>
            <a:r>
              <a:rPr sz="2400" spc="-5" dirty="0">
                <a:latin typeface="Arial"/>
                <a:cs typeface="Arial"/>
              </a:rPr>
              <a:t>Network Interface)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plugin.</a:t>
            </a:r>
            <a:endParaRPr sz="2400" dirty="0">
              <a:latin typeface="Arial"/>
              <a:cs typeface="Arial"/>
            </a:endParaRPr>
          </a:p>
          <a:p>
            <a:pPr marL="471170" indent="-459105">
              <a:lnSpc>
                <a:spcPts val="3454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b="1" spc="-10" dirty="0">
                <a:latin typeface="Arial"/>
                <a:cs typeface="Arial"/>
              </a:rPr>
              <a:t>Service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Network</a:t>
            </a:r>
            <a:endParaRPr sz="3000" dirty="0">
              <a:latin typeface="Arial"/>
              <a:cs typeface="Arial"/>
            </a:endParaRPr>
          </a:p>
          <a:p>
            <a:pPr marL="928369" lvl="1" indent="-413384">
              <a:lnSpc>
                <a:spcPts val="2865"/>
              </a:lnSpc>
              <a:spcBef>
                <a:spcPts val="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Cluster-wide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b="1" spc="-15" dirty="0">
                <a:latin typeface="Arial"/>
                <a:cs typeface="Arial"/>
              </a:rPr>
              <a:t>Virtual </a:t>
            </a:r>
            <a:r>
              <a:rPr sz="2400" b="1" spc="-5" dirty="0">
                <a:latin typeface="Arial"/>
                <a:cs typeface="Arial"/>
              </a:rPr>
              <a:t>IPs </a:t>
            </a:r>
            <a:r>
              <a:rPr sz="2400" dirty="0">
                <a:latin typeface="Arial"/>
                <a:cs typeface="Arial"/>
              </a:rPr>
              <a:t>managed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endParaRPr sz="2400" dirty="0">
              <a:latin typeface="Arial"/>
              <a:cs typeface="Arial"/>
            </a:endParaRPr>
          </a:p>
          <a:p>
            <a:pPr marL="928369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kube-proxy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service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discovery.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7331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Container Network </a:t>
            </a:r>
            <a:r>
              <a:rPr sz="3600" spc="-10" dirty="0"/>
              <a:t>Interface</a:t>
            </a:r>
            <a:r>
              <a:rPr sz="3600" spc="-90" dirty="0"/>
              <a:t> </a:t>
            </a:r>
            <a:r>
              <a:rPr sz="3600" dirty="0"/>
              <a:t>(CNI)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8018780" cy="263918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24815" marR="448945" indent="-412750">
              <a:lnSpc>
                <a:spcPts val="2850"/>
              </a:lnSpc>
              <a:spcBef>
                <a:spcPts val="219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Pod networking within Kubernetes is plumbed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5" dirty="0">
                <a:latin typeface="Arial"/>
                <a:cs typeface="Arial"/>
              </a:rPr>
              <a:t>the  Container Network Interface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(CNI).</a:t>
            </a:r>
          </a:p>
          <a:p>
            <a:pPr marL="424815" marR="5080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Functions as an interface between the </a:t>
            </a:r>
            <a:r>
              <a:rPr sz="2400" dirty="0">
                <a:latin typeface="Arial"/>
                <a:cs typeface="Arial"/>
              </a:rPr>
              <a:t>container runtime 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5" dirty="0">
                <a:latin typeface="Arial"/>
                <a:cs typeface="Arial"/>
              </a:rPr>
              <a:t>network implementation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plugin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93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CNCF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simple JSON</a:t>
            </a:r>
            <a:r>
              <a:rPr sz="2400" spc="-25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5960" y="3037643"/>
            <a:ext cx="1331272" cy="188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B9C6A-62A6-4807-BD01-25E9BDAB4D55}"/>
              </a:ext>
            </a:extLst>
          </p:cNvPr>
          <p:cNvSpPr txBox="1"/>
          <p:nvPr/>
        </p:nvSpPr>
        <p:spPr>
          <a:xfrm>
            <a:off x="4762" y="1200150"/>
            <a:ext cx="822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Every Pod should have an IP address</a:t>
            </a:r>
          </a:p>
          <a:p>
            <a:r>
              <a:rPr lang="en-US" dirty="0"/>
              <a:t>Every Pod should be able to communicate with other POD in same node</a:t>
            </a:r>
          </a:p>
          <a:p>
            <a:r>
              <a:rPr lang="en-US" dirty="0"/>
              <a:t>Every Pod should be able to communicate with other POD on other nodes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85635-8BDB-4AB0-8DC3-845C64BD1375}"/>
              </a:ext>
            </a:extLst>
          </p:cNvPr>
          <p:cNvSpPr/>
          <p:nvPr/>
        </p:nvSpPr>
        <p:spPr>
          <a:xfrm>
            <a:off x="3118112" y="3165697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71973-8D28-48CA-BCD6-A5C9EB547699}"/>
              </a:ext>
            </a:extLst>
          </p:cNvPr>
          <p:cNvSpPr/>
          <p:nvPr/>
        </p:nvSpPr>
        <p:spPr>
          <a:xfrm>
            <a:off x="4695497" y="3165696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Node2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E8570-C476-423C-8135-2A728F403FF9}"/>
              </a:ext>
            </a:extLst>
          </p:cNvPr>
          <p:cNvSpPr/>
          <p:nvPr/>
        </p:nvSpPr>
        <p:spPr>
          <a:xfrm>
            <a:off x="1540727" y="3165694"/>
            <a:ext cx="1095233" cy="1351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50" dirty="0"/>
              <a:t>Master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20245E-2323-4921-9B0D-CAC166129829}"/>
              </a:ext>
            </a:extLst>
          </p:cNvPr>
          <p:cNvSpPr/>
          <p:nvPr/>
        </p:nvSpPr>
        <p:spPr>
          <a:xfrm>
            <a:off x="1620526" y="3290666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92C0A-6436-4035-8571-01E3999B26F3}"/>
              </a:ext>
            </a:extLst>
          </p:cNvPr>
          <p:cNvSpPr/>
          <p:nvPr/>
        </p:nvSpPr>
        <p:spPr>
          <a:xfrm>
            <a:off x="1565895" y="3221786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10.1.2.3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C5197-9138-429F-BDB7-D221C6D51DF4}"/>
              </a:ext>
            </a:extLst>
          </p:cNvPr>
          <p:cNvSpPr/>
          <p:nvPr/>
        </p:nvSpPr>
        <p:spPr>
          <a:xfrm>
            <a:off x="1635609" y="4057475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00B28-E1F7-4126-BAC4-384BA61FD87F}"/>
              </a:ext>
            </a:extLst>
          </p:cNvPr>
          <p:cNvSpPr/>
          <p:nvPr/>
        </p:nvSpPr>
        <p:spPr>
          <a:xfrm>
            <a:off x="1574026" y="3988595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10.1.2.4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853A9-29AB-420D-8C18-E648CB5BFEE3}"/>
              </a:ext>
            </a:extLst>
          </p:cNvPr>
          <p:cNvSpPr/>
          <p:nvPr/>
        </p:nvSpPr>
        <p:spPr>
          <a:xfrm>
            <a:off x="3276600" y="3333750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E9852B-5557-4AA6-A043-CD5F6C203A20}"/>
              </a:ext>
            </a:extLst>
          </p:cNvPr>
          <p:cNvSpPr/>
          <p:nvPr/>
        </p:nvSpPr>
        <p:spPr>
          <a:xfrm>
            <a:off x="3221969" y="3264870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10.1.2.5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6E84-FD5E-44DA-8612-E8AB25349BBD}"/>
              </a:ext>
            </a:extLst>
          </p:cNvPr>
          <p:cNvSpPr/>
          <p:nvPr/>
        </p:nvSpPr>
        <p:spPr>
          <a:xfrm>
            <a:off x="3195592" y="4122016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AA505-8550-46A8-ACA8-CF4797B74A6C}"/>
              </a:ext>
            </a:extLst>
          </p:cNvPr>
          <p:cNvSpPr/>
          <p:nvPr/>
        </p:nvSpPr>
        <p:spPr>
          <a:xfrm>
            <a:off x="3140961" y="4053136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10.1.2.6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EDED8C-D923-480F-8ACB-1F377A0C7E02}"/>
              </a:ext>
            </a:extLst>
          </p:cNvPr>
          <p:cNvSpPr/>
          <p:nvPr/>
        </p:nvSpPr>
        <p:spPr>
          <a:xfrm>
            <a:off x="4914852" y="3333750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086C4-DDDF-40DD-AB80-F3C5FC7D820A}"/>
              </a:ext>
            </a:extLst>
          </p:cNvPr>
          <p:cNvSpPr/>
          <p:nvPr/>
        </p:nvSpPr>
        <p:spPr>
          <a:xfrm>
            <a:off x="4860221" y="3264870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10.1.2.7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12932-B834-42B5-841A-CDF11CD8BC85}"/>
              </a:ext>
            </a:extLst>
          </p:cNvPr>
          <p:cNvSpPr/>
          <p:nvPr/>
        </p:nvSpPr>
        <p:spPr>
          <a:xfrm>
            <a:off x="4798091" y="4169465"/>
            <a:ext cx="726591" cy="245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B73B5B-D173-46EF-A30C-5B9193AD5AB2}"/>
              </a:ext>
            </a:extLst>
          </p:cNvPr>
          <p:cNvSpPr/>
          <p:nvPr/>
        </p:nvSpPr>
        <p:spPr>
          <a:xfrm>
            <a:off x="4743460" y="4100585"/>
            <a:ext cx="940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kern="0" spc="-4" dirty="0">
                <a:solidFill>
                  <a:schemeClr val="bg1"/>
                </a:solidFill>
              </a:rPr>
              <a:t>Pod</a:t>
            </a:r>
          </a:p>
          <a:p>
            <a:r>
              <a:rPr lang="en-IN" sz="800" kern="0" spc="-4" dirty="0">
                <a:solidFill>
                  <a:schemeClr val="bg1"/>
                </a:solidFill>
              </a:rPr>
              <a:t>10.1.2.8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85788-0763-4B2E-AC51-00EA3BCB2DE0}"/>
              </a:ext>
            </a:extLst>
          </p:cNvPr>
          <p:cNvCxnSpPr/>
          <p:nvPr/>
        </p:nvCxnSpPr>
        <p:spPr>
          <a:xfrm>
            <a:off x="2355248" y="3333750"/>
            <a:ext cx="921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799924-C4C3-466A-A794-3E3CEEED3C4D}"/>
              </a:ext>
            </a:extLst>
          </p:cNvPr>
          <p:cNvCxnSpPr/>
          <p:nvPr/>
        </p:nvCxnSpPr>
        <p:spPr>
          <a:xfrm>
            <a:off x="4003191" y="3333750"/>
            <a:ext cx="9213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657678-325C-453D-B19B-CE21E2015E5C}"/>
              </a:ext>
            </a:extLst>
          </p:cNvPr>
          <p:cNvCxnSpPr>
            <a:cxnSpLocks/>
          </p:cNvCxnSpPr>
          <p:nvPr/>
        </p:nvCxnSpPr>
        <p:spPr>
          <a:xfrm flipH="1">
            <a:off x="2373384" y="3530240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6D79B4-BD75-4873-BD49-C97802BE1D4C}"/>
              </a:ext>
            </a:extLst>
          </p:cNvPr>
          <p:cNvCxnSpPr>
            <a:cxnSpLocks/>
          </p:cNvCxnSpPr>
          <p:nvPr/>
        </p:nvCxnSpPr>
        <p:spPr>
          <a:xfrm flipH="1">
            <a:off x="3931801" y="4361590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9A53F7-9884-4F86-9043-02E32C775F5F}"/>
              </a:ext>
            </a:extLst>
          </p:cNvPr>
          <p:cNvCxnSpPr/>
          <p:nvPr/>
        </p:nvCxnSpPr>
        <p:spPr>
          <a:xfrm>
            <a:off x="2373384" y="4157872"/>
            <a:ext cx="74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AB376E-6EF3-4A7C-811F-2C25C311ACE9}"/>
              </a:ext>
            </a:extLst>
          </p:cNvPr>
          <p:cNvCxnSpPr/>
          <p:nvPr/>
        </p:nvCxnSpPr>
        <p:spPr>
          <a:xfrm>
            <a:off x="3950769" y="4150273"/>
            <a:ext cx="744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4905A0-7BA4-4BCD-B92C-C74BED827366}"/>
              </a:ext>
            </a:extLst>
          </p:cNvPr>
          <p:cNvCxnSpPr>
            <a:cxnSpLocks/>
          </p:cNvCxnSpPr>
          <p:nvPr/>
        </p:nvCxnSpPr>
        <p:spPr>
          <a:xfrm flipV="1">
            <a:off x="1688365" y="3603424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7713DA-ECAC-4554-B051-628B5CA0D932}"/>
              </a:ext>
            </a:extLst>
          </p:cNvPr>
          <p:cNvCxnSpPr>
            <a:cxnSpLocks/>
          </p:cNvCxnSpPr>
          <p:nvPr/>
        </p:nvCxnSpPr>
        <p:spPr>
          <a:xfrm flipV="1">
            <a:off x="3301652" y="3627973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D3A025-CED9-4C2C-9DB1-85F20473554C}"/>
              </a:ext>
            </a:extLst>
          </p:cNvPr>
          <p:cNvCxnSpPr>
            <a:cxnSpLocks/>
          </p:cNvCxnSpPr>
          <p:nvPr/>
        </p:nvCxnSpPr>
        <p:spPr>
          <a:xfrm flipV="1">
            <a:off x="4914852" y="3674015"/>
            <a:ext cx="0" cy="42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F5CFB-679F-49FC-879C-BB19FE4ADF95}"/>
              </a:ext>
            </a:extLst>
          </p:cNvPr>
          <p:cNvCxnSpPr>
            <a:cxnSpLocks/>
          </p:cNvCxnSpPr>
          <p:nvPr/>
        </p:nvCxnSpPr>
        <p:spPr>
          <a:xfrm>
            <a:off x="5521550" y="3579727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E8AAD-9DA1-4254-B493-E18847D3524D}"/>
              </a:ext>
            </a:extLst>
          </p:cNvPr>
          <p:cNvCxnSpPr>
            <a:cxnSpLocks/>
          </p:cNvCxnSpPr>
          <p:nvPr/>
        </p:nvCxnSpPr>
        <p:spPr>
          <a:xfrm>
            <a:off x="3922183" y="3551773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40ADDB-41EB-4175-8B86-E92A51B05AB2}"/>
              </a:ext>
            </a:extLst>
          </p:cNvPr>
          <p:cNvCxnSpPr>
            <a:cxnSpLocks/>
          </p:cNvCxnSpPr>
          <p:nvPr/>
        </p:nvCxnSpPr>
        <p:spPr>
          <a:xfrm>
            <a:off x="2221765" y="3560340"/>
            <a:ext cx="0" cy="57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E50BFB-DA98-435D-BFED-8DCA8870E60F}"/>
              </a:ext>
            </a:extLst>
          </p:cNvPr>
          <p:cNvCxnSpPr>
            <a:cxnSpLocks/>
          </p:cNvCxnSpPr>
          <p:nvPr/>
        </p:nvCxnSpPr>
        <p:spPr>
          <a:xfrm flipH="1">
            <a:off x="2321077" y="4348784"/>
            <a:ext cx="885079" cy="12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0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49897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$ </a:t>
            </a:r>
            <a:r>
              <a:rPr sz="3600" spc="-10" dirty="0"/>
              <a:t>whoami </a:t>
            </a:r>
            <a:r>
              <a:rPr sz="3600" dirty="0"/>
              <a:t>-</a:t>
            </a:r>
            <a:r>
              <a:rPr sz="3600" spc="-100" dirty="0"/>
              <a:t> </a:t>
            </a:r>
            <a:r>
              <a:rPr lang="en-IN" sz="3600" spc="-5" dirty="0"/>
              <a:t>Aneesh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0223" y="1264790"/>
            <a:ext cx="5030470" cy="181793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Sr. </a:t>
            </a:r>
            <a:r>
              <a:rPr lang="en-IN" sz="2400" spc="-5" dirty="0" err="1">
                <a:latin typeface="Arial"/>
                <a:cs typeface="Arial"/>
              </a:rPr>
              <a:t>Devops</a:t>
            </a:r>
            <a:r>
              <a:rPr lang="en-IN" sz="2400" spc="-5" dirty="0">
                <a:latin typeface="Arial"/>
                <a:cs typeface="Arial"/>
              </a:rPr>
              <a:t> Eng.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lang="en-IN" sz="2400" spc="-5" dirty="0">
                <a:latin typeface="Arial"/>
                <a:cs typeface="Arial"/>
              </a:rPr>
              <a:t>@ MNC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Part time Freelancer</a:t>
            </a:r>
          </a:p>
          <a:p>
            <a:pPr marL="12700" marR="5080">
              <a:lnSpc>
                <a:spcPct val="119800"/>
              </a:lnSpc>
            </a:pPr>
            <a:r>
              <a:rPr lang="en-IN" sz="2400" spc="-5" dirty="0">
                <a:latin typeface="Arial"/>
                <a:cs typeface="Arial"/>
              </a:rPr>
              <a:t>Trainer in following technology </a:t>
            </a:r>
          </a:p>
          <a:p>
            <a:pPr marL="12700" marR="5080">
              <a:lnSpc>
                <a:spcPct val="119800"/>
              </a:lnSpc>
            </a:pPr>
            <a:r>
              <a:rPr lang="en-IN" sz="2400" dirty="0">
                <a:latin typeface="Arial"/>
                <a:cs typeface="Arial"/>
              </a:rPr>
              <a:t>Linux, </a:t>
            </a:r>
            <a:r>
              <a:rPr lang="en-IN" sz="2400" dirty="0" err="1">
                <a:latin typeface="Arial"/>
                <a:cs typeface="Arial"/>
              </a:rPr>
              <a:t>Docker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lang="en-IN" sz="2400" dirty="0" err="1">
                <a:latin typeface="Arial"/>
                <a:cs typeface="Arial"/>
              </a:rPr>
              <a:t>Kubernetes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lang="en-IN" sz="2400" dirty="0" err="1">
                <a:latin typeface="Arial"/>
                <a:cs typeface="Arial"/>
              </a:rPr>
              <a:t>DevOps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757517"/>
            <a:ext cx="1270472" cy="13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586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CNI</a:t>
            </a:r>
            <a:r>
              <a:rPr sz="3600" spc="-90" dirty="0"/>
              <a:t> </a:t>
            </a:r>
            <a:r>
              <a:rPr sz="3600" spc="-5" dirty="0"/>
              <a:t>Plugins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622929"/>
            <a:ext cx="226314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Amazon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ECS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Calico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Cillium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Contiv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Contrail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Flannel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9787" y="1622929"/>
            <a:ext cx="228219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GCE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kube-router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Multus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OpenVSwitch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Romana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15" dirty="0">
                <a:latin typeface="Arial"/>
                <a:cs typeface="Arial"/>
              </a:rPr>
              <a:t>Weave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5168" y="2329945"/>
            <a:ext cx="710848" cy="683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8868" y="3132943"/>
            <a:ext cx="683423" cy="68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0493" y="4187366"/>
            <a:ext cx="320174" cy="513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1090" y="4187391"/>
            <a:ext cx="787848" cy="513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7735" y="4088666"/>
            <a:ext cx="710848" cy="710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5659" y="2333105"/>
            <a:ext cx="683423" cy="67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648" y="4135341"/>
            <a:ext cx="573748" cy="617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37735" y="1590356"/>
            <a:ext cx="710823" cy="6323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63064" y="3237077"/>
            <a:ext cx="657144" cy="460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9387" y="4109257"/>
            <a:ext cx="787873" cy="701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6608" y="4154316"/>
            <a:ext cx="745660" cy="579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48352" y="1600108"/>
            <a:ext cx="958331" cy="5668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shim vs. CRI with Containerd">
            <a:extLst>
              <a:ext uri="{FF2B5EF4-FFF2-40B4-BE49-F238E27FC236}">
                <a16:creationId xmlns:a16="http://schemas.microsoft.com/office/drawing/2014/main" id="{645F8860-869A-45FA-A407-BABD98D0A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90750"/>
            <a:ext cx="7947479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3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1962150"/>
            <a:ext cx="5017798" cy="115416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483234">
              <a:lnSpc>
                <a:spcPts val="8620"/>
              </a:lnSpc>
              <a:spcBef>
                <a:spcPts val="400"/>
              </a:spcBef>
            </a:pPr>
            <a:r>
              <a:rPr spc="-10" dirty="0"/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7057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Does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“Kubernetes”</a:t>
            </a:r>
            <a:r>
              <a:rPr sz="36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Mean?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677" y="1678908"/>
            <a:ext cx="364490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16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latin typeface="Arial"/>
                <a:cs typeface="Arial"/>
              </a:rPr>
              <a:t>Greek for </a:t>
            </a:r>
            <a:r>
              <a:rPr sz="3000" dirty="0">
                <a:latin typeface="Arial"/>
                <a:cs typeface="Arial"/>
              </a:rPr>
              <a:t>“pilot” </a:t>
            </a:r>
            <a:r>
              <a:rPr sz="3000" spc="-5" dirty="0">
                <a:latin typeface="Arial"/>
                <a:cs typeface="Arial"/>
              </a:rPr>
              <a:t>or  </a:t>
            </a:r>
            <a:r>
              <a:rPr sz="3000" dirty="0">
                <a:latin typeface="Arial"/>
                <a:cs typeface="Arial"/>
              </a:rPr>
              <a:t>“Helmsman </a:t>
            </a:r>
            <a:r>
              <a:rPr sz="3000" spc="-5" dirty="0">
                <a:latin typeface="Arial"/>
                <a:cs typeface="Arial"/>
              </a:rPr>
              <a:t>of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ship”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137" y="2094744"/>
            <a:ext cx="2032925" cy="197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159" y="3332093"/>
            <a:ext cx="5375916" cy="1407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5923" y="4663862"/>
            <a:ext cx="8147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Image</a:t>
            </a:r>
            <a:r>
              <a:rPr sz="1000" u="sng" spc="-70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175DA1"/>
                </a:solidFill>
                <a:uFill>
                  <a:solidFill>
                    <a:srgbClr val="175DA1"/>
                  </a:solidFill>
                </a:uFill>
                <a:latin typeface="Arial"/>
                <a:cs typeface="Arial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4566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What </a:t>
            </a:r>
            <a:r>
              <a:rPr sz="3600" spc="-5" dirty="0"/>
              <a:t>is</a:t>
            </a:r>
            <a:r>
              <a:rPr sz="3600" spc="-95" dirty="0"/>
              <a:t> </a:t>
            </a:r>
            <a:r>
              <a:rPr sz="3600" spc="-5" dirty="0"/>
              <a:t>Kubernetes?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74723" y="1337180"/>
            <a:ext cx="7846695" cy="3498393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Kubernetes</a:t>
            </a:r>
            <a:r>
              <a:rPr lang="en-IN" sz="2400" dirty="0"/>
              <a:t> is an open-source Container Management tool which automates container deployment, container (de)scaling &amp; container load balancing.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Written on </a:t>
            </a:r>
            <a:r>
              <a:rPr lang="en-IN" sz="2400" dirty="0" err="1"/>
              <a:t>Golang</a:t>
            </a:r>
            <a:r>
              <a:rPr lang="en-IN" sz="2400" dirty="0"/>
              <a:t>, it has a huge community because it was first developed by Google &amp; later donated to </a:t>
            </a:r>
            <a:r>
              <a:rPr lang="en-IN" sz="2400" b="1" dirty="0"/>
              <a:t>CNCF</a:t>
            </a:r>
            <a:endParaRPr lang="en-IN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Can group ‘n’ no of containers into one logical unit for managing &amp; deploying them</a:t>
            </a:r>
            <a:endParaRPr lang="en-IN" sz="2400" spc="-5" dirty="0">
              <a:latin typeface="Arial"/>
              <a:cs typeface="Arial"/>
            </a:endParaRPr>
          </a:p>
          <a:p>
            <a:pPr marL="424815" marR="479425" indent="-412750">
              <a:lnSpc>
                <a:spcPts val="2850"/>
              </a:lnSpc>
              <a:spcBef>
                <a:spcPts val="105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Built from the lessons learned in the experiences of  developing and </a:t>
            </a:r>
            <a:r>
              <a:rPr sz="2400" dirty="0">
                <a:latin typeface="Arial"/>
                <a:cs typeface="Arial"/>
              </a:rPr>
              <a:t>running </a:t>
            </a:r>
            <a:r>
              <a:rPr sz="2400" spc="-10" dirty="0">
                <a:latin typeface="Arial"/>
                <a:cs typeface="Arial"/>
              </a:rPr>
              <a:t>Google’s </a:t>
            </a:r>
            <a:r>
              <a:rPr sz="2400" spc="-5" dirty="0">
                <a:latin typeface="Arial"/>
                <a:cs typeface="Arial"/>
              </a:rPr>
              <a:t>Borg 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Omega.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462920"/>
            <a:ext cx="7214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Decouples </a:t>
            </a:r>
            <a:r>
              <a:rPr sz="3200" spc="-10" dirty="0"/>
              <a:t>Infrastructure </a:t>
            </a:r>
            <a:r>
              <a:rPr sz="3200" spc="-5" dirty="0"/>
              <a:t>and</a:t>
            </a:r>
            <a:r>
              <a:rPr sz="3200" spc="-80" dirty="0"/>
              <a:t> </a:t>
            </a:r>
            <a:r>
              <a:rPr sz="3200" spc="-5" dirty="0"/>
              <a:t>Scaling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28698" y="1334132"/>
            <a:ext cx="77806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b="1" spc="-5" dirty="0">
                <a:latin typeface="Arial"/>
                <a:cs typeface="Arial"/>
              </a:rPr>
              <a:t>All services </a:t>
            </a:r>
            <a:r>
              <a:rPr sz="3000" spc="-5" dirty="0">
                <a:latin typeface="Arial"/>
                <a:cs typeface="Arial"/>
              </a:rPr>
              <a:t>within </a:t>
            </a: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spc="-5" dirty="0">
                <a:latin typeface="Arial"/>
                <a:cs typeface="Arial"/>
              </a:rPr>
              <a:t>are natively  Load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Balanced.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Can </a:t>
            </a:r>
            <a:r>
              <a:rPr sz="3000" dirty="0">
                <a:latin typeface="Arial"/>
                <a:cs typeface="Arial"/>
              </a:rPr>
              <a:t>scale </a:t>
            </a:r>
            <a:r>
              <a:rPr sz="3000" spc="-5" dirty="0">
                <a:latin typeface="Arial"/>
                <a:cs typeface="Arial"/>
              </a:rPr>
              <a:t>up and down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dynamically.</a:t>
            </a:r>
            <a:endParaRPr sz="3000">
              <a:latin typeface="Arial"/>
              <a:cs typeface="Arial"/>
            </a:endParaRPr>
          </a:p>
          <a:p>
            <a:pPr marL="471170" marR="1099185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Used both to enable </a:t>
            </a:r>
            <a:r>
              <a:rPr sz="3000" dirty="0">
                <a:latin typeface="Arial"/>
                <a:cs typeface="Arial"/>
              </a:rPr>
              <a:t>self-healing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and  </a:t>
            </a:r>
            <a:r>
              <a:rPr sz="3000" dirty="0">
                <a:latin typeface="Arial"/>
                <a:cs typeface="Arial"/>
              </a:rPr>
              <a:t>seamless </a:t>
            </a:r>
            <a:r>
              <a:rPr sz="3000" spc="-5" dirty="0">
                <a:latin typeface="Arial"/>
                <a:cs typeface="Arial"/>
              </a:rPr>
              <a:t>upgrading or </a:t>
            </a:r>
            <a:r>
              <a:rPr sz="3000" dirty="0">
                <a:latin typeface="Arial"/>
                <a:cs typeface="Arial"/>
              </a:rPr>
              <a:t>rollback </a:t>
            </a:r>
            <a:r>
              <a:rPr sz="3000" spc="-5" dirty="0">
                <a:latin typeface="Arial"/>
                <a:cs typeface="Arial"/>
              </a:rPr>
              <a:t>of  applications.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3" y="394213"/>
            <a:ext cx="2637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Self</a:t>
            </a:r>
            <a:r>
              <a:rPr sz="3600" spc="-95" dirty="0"/>
              <a:t> </a:t>
            </a:r>
            <a:r>
              <a:rPr sz="3600" spc="-5" dirty="0"/>
              <a:t>Healing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0223" y="1337180"/>
            <a:ext cx="7557770" cy="34391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34620">
              <a:lnSpc>
                <a:spcPts val="2850"/>
              </a:lnSpc>
              <a:spcBef>
                <a:spcPts val="219"/>
              </a:spcBef>
            </a:pPr>
            <a:r>
              <a:rPr sz="2400" spc="-5" dirty="0">
                <a:latin typeface="Arial"/>
                <a:cs typeface="Arial"/>
              </a:rPr>
              <a:t>Kubernetes will </a:t>
            </a:r>
            <a:r>
              <a:rPr sz="2400" b="1" spc="-85" dirty="0">
                <a:latin typeface="Arial"/>
                <a:cs typeface="Arial"/>
              </a:rPr>
              <a:t>ALWAYS </a:t>
            </a:r>
            <a:r>
              <a:rPr sz="2400" spc="-5" dirty="0">
                <a:latin typeface="Arial"/>
                <a:cs typeface="Arial"/>
              </a:rPr>
              <a:t>try and </a:t>
            </a:r>
            <a:r>
              <a:rPr sz="2400" dirty="0">
                <a:latin typeface="Arial"/>
                <a:cs typeface="Arial"/>
              </a:rPr>
              <a:t>steer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to its  desired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"/>
              <a:cs typeface="Arial"/>
            </a:endParaRPr>
          </a:p>
          <a:p>
            <a:pPr marL="469265" marR="508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Me: </a:t>
            </a:r>
            <a:r>
              <a:rPr sz="2400" dirty="0">
                <a:latin typeface="Arial"/>
                <a:cs typeface="Arial"/>
              </a:rPr>
              <a:t>“I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healthy instances of </a:t>
            </a:r>
            <a:r>
              <a:rPr sz="2400" dirty="0">
                <a:latin typeface="Arial"/>
                <a:cs typeface="Arial"/>
              </a:rPr>
              <a:t>redis </a:t>
            </a:r>
            <a:r>
              <a:rPr sz="2400" spc="-5" dirty="0">
                <a:latin typeface="Arial"/>
                <a:cs typeface="Arial"/>
              </a:rPr>
              <a:t>to always be  </a:t>
            </a:r>
            <a:r>
              <a:rPr sz="240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265" marR="385445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Kubernetes: </a:t>
            </a:r>
            <a:r>
              <a:rPr sz="2400" spc="-30" dirty="0">
                <a:latin typeface="Arial"/>
                <a:cs typeface="Arial"/>
              </a:rPr>
              <a:t>“Okay, </a:t>
            </a:r>
            <a:r>
              <a:rPr sz="2400" spc="-5" dirty="0">
                <a:latin typeface="Arial"/>
                <a:cs typeface="Arial"/>
              </a:rPr>
              <a:t>I’ll ensure there are always </a:t>
            </a:r>
            <a:r>
              <a:rPr sz="2400" dirty="0">
                <a:latin typeface="Arial"/>
                <a:cs typeface="Arial"/>
              </a:rPr>
              <a:t>3  </a:t>
            </a:r>
            <a:r>
              <a:rPr sz="2400" spc="-5" dirty="0">
                <a:latin typeface="Arial"/>
                <a:cs typeface="Arial"/>
              </a:rPr>
              <a:t>instances up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265" marR="411480" indent="-412750">
              <a:lnSpc>
                <a:spcPts val="285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Arial"/>
                <a:cs typeface="Arial"/>
              </a:rPr>
              <a:t>Kubernetes: </a:t>
            </a:r>
            <a:r>
              <a:rPr sz="2400" dirty="0">
                <a:latin typeface="Arial"/>
                <a:cs typeface="Arial"/>
              </a:rPr>
              <a:t>“Oh </a:t>
            </a:r>
            <a:r>
              <a:rPr sz="2400" spc="-5" dirty="0">
                <a:latin typeface="Arial"/>
                <a:cs typeface="Arial"/>
              </a:rPr>
              <a:t>look, one has died. I’m going to  attempt to </a:t>
            </a:r>
            <a:r>
              <a:rPr sz="2400" dirty="0">
                <a:latin typeface="Arial"/>
                <a:cs typeface="Arial"/>
              </a:rPr>
              <a:t>spin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one.”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297"/>
                  </a:moveTo>
                  <a:lnTo>
                    <a:pt x="9143981" y="1099297"/>
                  </a:lnTo>
                  <a:lnTo>
                    <a:pt x="9143981" y="0"/>
                  </a:lnTo>
                  <a:lnTo>
                    <a:pt x="0" y="0"/>
                  </a:lnTo>
                  <a:lnTo>
                    <a:pt x="0" y="1099297"/>
                  </a:lnTo>
                  <a:close/>
                </a:path>
              </a:pathLst>
            </a:custGeom>
            <a:solidFill>
              <a:srgbClr val="238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099297"/>
              <a:ext cx="9144000" cy="57150"/>
            </a:xfrm>
            <a:custGeom>
              <a:avLst/>
              <a:gdLst/>
              <a:ahLst/>
              <a:cxnLst/>
              <a:rect l="l" t="t" r="r" b="b"/>
              <a:pathLst>
                <a:path w="9144000" h="57150">
                  <a:moveTo>
                    <a:pt x="0" y="0"/>
                  </a:moveTo>
                  <a:lnTo>
                    <a:pt x="9143981" y="0"/>
                  </a:lnTo>
                  <a:lnTo>
                    <a:pt x="9143981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8834" y="43262"/>
              <a:ext cx="1063397" cy="1063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0223" y="394213"/>
            <a:ext cx="40500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Importantly...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036" y="1719341"/>
            <a:ext cx="6574155" cy="22237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1905" algn="ctr">
              <a:lnSpc>
                <a:spcPct val="100299"/>
              </a:lnSpc>
              <a:spcBef>
                <a:spcPts val="80"/>
              </a:spcBef>
            </a:pPr>
            <a:r>
              <a:rPr sz="4800" spc="-5" dirty="0">
                <a:latin typeface="Arial"/>
                <a:cs typeface="Arial"/>
              </a:rPr>
              <a:t>Use </a:t>
            </a:r>
            <a:r>
              <a:rPr sz="4800" spc="-10" dirty="0">
                <a:latin typeface="Arial"/>
                <a:cs typeface="Arial"/>
              </a:rPr>
              <a:t>the </a:t>
            </a:r>
            <a:r>
              <a:rPr sz="4800" b="1" spc="-10" dirty="0">
                <a:latin typeface="Arial"/>
                <a:cs typeface="Arial"/>
              </a:rPr>
              <a:t>SAME </a:t>
            </a:r>
            <a:r>
              <a:rPr sz="4800" spc="-10" dirty="0">
                <a:latin typeface="Arial"/>
                <a:cs typeface="Arial"/>
              </a:rPr>
              <a:t>API  </a:t>
            </a:r>
            <a:r>
              <a:rPr sz="4800" spc="-5" dirty="0">
                <a:latin typeface="Arial"/>
                <a:cs typeface="Arial"/>
              </a:rPr>
              <a:t>across bare metal and  </a:t>
            </a:r>
            <a:r>
              <a:rPr sz="4800" b="1" spc="-40" dirty="0">
                <a:latin typeface="Arial"/>
                <a:cs typeface="Arial"/>
              </a:rPr>
              <a:t>EVERY </a:t>
            </a:r>
            <a:r>
              <a:rPr sz="4800" dirty="0">
                <a:latin typeface="Arial"/>
                <a:cs typeface="Arial"/>
              </a:rPr>
              <a:t>cloud</a:t>
            </a:r>
            <a:r>
              <a:rPr sz="4800" spc="-55" dirty="0"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provider!!!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9534" y="3975542"/>
            <a:ext cx="1754446" cy="1167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5DA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712</Words>
  <Application>Microsoft Office PowerPoint</Application>
  <PresentationFormat>On-screen Show (16:9)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PowerPoint Presentation</vt:lpstr>
      <vt:lpstr>Pre-Requisites</vt:lpstr>
      <vt:lpstr>$ whoami - Aneesh</vt:lpstr>
      <vt:lpstr>Overview</vt:lpstr>
      <vt:lpstr>PowerPoint Presentation</vt:lpstr>
      <vt:lpstr>What is Kubernetes?</vt:lpstr>
      <vt:lpstr>Decouples Infrastructure and Scaling</vt:lpstr>
      <vt:lpstr>Self Healing</vt:lpstr>
      <vt:lpstr>PowerPoint Presentation</vt:lpstr>
      <vt:lpstr>Who “Manages” Kubernetes?</vt:lpstr>
      <vt:lpstr>A Couple  Key Concepts...</vt:lpstr>
      <vt:lpstr>Pods</vt:lpstr>
      <vt:lpstr>Services</vt:lpstr>
      <vt:lpstr>Architecture  Overview</vt:lpstr>
      <vt:lpstr>PowerPoint Presentation</vt:lpstr>
      <vt:lpstr>PowerPoint Presentation</vt:lpstr>
      <vt:lpstr>PowerPoint Presentation</vt:lpstr>
      <vt:lpstr>Control Plane Components</vt:lpstr>
      <vt:lpstr>kube-apiserver</vt:lpstr>
      <vt:lpstr>PowerPoint Presentation</vt:lpstr>
      <vt:lpstr>etcd</vt:lpstr>
      <vt:lpstr>kube-controller-manager</vt:lpstr>
      <vt:lpstr>PowerPoint Presentation</vt:lpstr>
      <vt:lpstr>kube-scheduler</vt:lpstr>
      <vt:lpstr>kube-dns/proxy</vt:lpstr>
      <vt:lpstr>PowerPoint Presentation</vt:lpstr>
      <vt:lpstr>Kubernetes Networking</vt:lpstr>
      <vt:lpstr>Container Network Interface (CNI)</vt:lpstr>
      <vt:lpstr>PowerPoint Presentation</vt:lpstr>
      <vt:lpstr>CNI Plugins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aneesh ansari</cp:lastModifiedBy>
  <cp:revision>75</cp:revision>
  <dcterms:created xsi:type="dcterms:W3CDTF">2019-12-28T10:38:02Z</dcterms:created>
  <dcterms:modified xsi:type="dcterms:W3CDTF">2024-05-01T04:08:52Z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2019-11-18T00:00:00Z</vt:filetime>
  </property>
  <property fmtid="{D5CDD505-2E9C-101B-9397-08002B2CF9AE}" pid="3" name="Creator">
    <vt:lpwstr>PDFium</vt:lpwstr>
  </property>
  <property fmtid="{D5CDD505-2E9C-101B-9397-08002B2CF9AE}" pid="4" name="LastSaved">
    <vt:filetime>2019-12-28T00:00:00Z</vt:filetime>
  </property>
</Properties>
</file>